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66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48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7AF6C-842F-4EB0-A17D-034357C2AB6D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47DA4-8035-4D45-AA53-628434F16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0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4F8DF2-8375-494B-A6AA-6F53B5C0C34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47DA4-8035-4D45-AA53-628434F160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631B-9809-4D18-B292-722C29529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2DE1B9-9AE1-4360-A832-7BD276F853E4}" type="datetimeFigureOut">
              <a:rPr lang="en-US" smtClean="0"/>
              <a:t>9/28/2017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6A5DE6-B19B-4823-802C-73AE7FCD2CB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52399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IPM Knowledge</a:t>
            </a:r>
            <a:br>
              <a:rPr lang="en-US" sz="4400" dirty="0" smtClean="0">
                <a:latin typeface="Cambria" pitchFamily="18" charset="0"/>
              </a:rPr>
            </a:br>
            <a:r>
              <a:rPr lang="en-US" sz="4400" dirty="0" smtClean="0">
                <a:latin typeface="Cambria" pitchFamily="18" charset="0"/>
              </a:rPr>
              <a:t> Put to Use</a:t>
            </a:r>
            <a:endParaRPr lang="en-US" sz="44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976455" cy="24383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5100" dirty="0" smtClean="0">
                <a:latin typeface="Cambria" pitchFamily="18" charset="0"/>
              </a:rPr>
              <a:t>Charles Mellinger, PhD</a:t>
            </a:r>
          </a:p>
          <a:p>
            <a:pPr algn="ctr"/>
            <a:r>
              <a:rPr lang="en-US" sz="5100" dirty="0" smtClean="0">
                <a:latin typeface="Cambria" pitchFamily="18" charset="0"/>
              </a:rPr>
              <a:t>Presented by Christian Miller, DPM</a:t>
            </a:r>
          </a:p>
          <a:p>
            <a:pPr algn="ctr"/>
            <a:endParaRPr lang="en-US" dirty="0" smtClean="0"/>
          </a:p>
          <a:p>
            <a:pPr algn="ctr"/>
            <a:r>
              <a:rPr lang="en-US" sz="3400" dirty="0" smtClean="0">
                <a:latin typeface="Cambria" pitchFamily="18" charset="0"/>
              </a:rPr>
              <a:t>Glades Crop Care, Inc.</a:t>
            </a:r>
            <a:endParaRPr lang="en-US" sz="3400" dirty="0">
              <a:latin typeface="Cambria" pitchFamily="18" charset="0"/>
            </a:endParaRPr>
          </a:p>
          <a:p>
            <a:pPr algn="ctr"/>
            <a:r>
              <a:rPr lang="en-US" sz="3400" dirty="0" smtClean="0">
                <a:latin typeface="Cambria" pitchFamily="18" charset="0"/>
              </a:rPr>
              <a:t>March 28, 2012</a:t>
            </a:r>
          </a:p>
          <a:p>
            <a:endParaRPr lang="en-US" dirty="0"/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1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71450"/>
            <a:ext cx="81026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81600" y="5257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Collier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477000" y="16764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Hendry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828800" y="160020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Lee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5953587"/>
            <a:ext cx="9045605" cy="876300"/>
            <a:chOff x="76200" y="5953587"/>
            <a:chExt cx="9045605" cy="876300"/>
          </a:xfrm>
        </p:grpSpPr>
        <p:pic>
          <p:nvPicPr>
            <p:cNvPr id="10" name="Picture 6" descr="ARStrans-(purple-blue)"/>
            <p:cNvPicPr>
              <a:picLocks noChangeAspect="1" noChangeArrowheads="1"/>
            </p:cNvPicPr>
            <p:nvPr/>
          </p:nvPicPr>
          <p:blipFill>
            <a:blip r:embed="rId3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usda%20logo.pn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tretch>
              <a:fillRect/>
            </a:stretch>
          </p:blipFill>
          <p:spPr>
            <a:xfrm>
              <a:off x="7851805" y="5953587"/>
              <a:ext cx="12700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8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6200" y="5943600"/>
            <a:ext cx="9067800" cy="914400"/>
            <a:chOff x="76200" y="5943600"/>
            <a:chExt cx="9067800" cy="914400"/>
          </a:xfrm>
        </p:grpSpPr>
        <p:pic>
          <p:nvPicPr>
            <p:cNvPr id="5" name="Picture 6" descr="ARStrans-(purple-blue)"/>
            <p:cNvPicPr>
              <a:picLocks noChangeAspect="1" noChangeArrowheads="1"/>
            </p:cNvPicPr>
            <p:nvPr/>
          </p:nvPicPr>
          <p:blipFill>
            <a:blip r:embed="rId2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usda-Gr-B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783" y="5943600"/>
              <a:ext cx="1325217" cy="914400"/>
            </a:xfrm>
            <a:prstGeom prst="rect">
              <a:avLst/>
            </a:prstGeom>
          </p:spPr>
        </p:pic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9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828800" y="762000"/>
            <a:ext cx="228600" cy="6096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304800" y="1828800"/>
            <a:ext cx="228600" cy="6096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95900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Learning when your observations call for an action</a:t>
            </a:r>
            <a:r>
              <a:rPr lang="en-US" sz="7000" dirty="0" smtClean="0">
                <a:latin typeface="Cambria" pitchFamily="18" charset="0"/>
                <a:cs typeface="Arial" pitchFamily="34" charset="0"/>
              </a:rPr>
              <a:t> (determining a threshold or some other key has been exceeded) 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Damage estimates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Thresholds- vary with growers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Parasitism levels (kind of a threshold)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Ratios- </a:t>
            </a:r>
            <a:r>
              <a:rPr lang="en-US" sz="6000" dirty="0" err="1" smtClean="0">
                <a:latin typeface="Cambria" pitchFamily="18" charset="0"/>
                <a:cs typeface="Arial" pitchFamily="34" charset="0"/>
              </a:rPr>
              <a:t>Orius</a:t>
            </a:r>
            <a:r>
              <a:rPr lang="en-US" sz="6000" dirty="0" smtClean="0">
                <a:latin typeface="Cambria" pitchFamily="18" charset="0"/>
                <a:cs typeface="Arial" pitchFamily="34" charset="0"/>
              </a:rPr>
              <a:t> &amp; </a:t>
            </a:r>
            <a:r>
              <a:rPr lang="en-US" sz="6000" dirty="0" err="1" smtClean="0">
                <a:latin typeface="Cambria" pitchFamily="18" charset="0"/>
                <a:cs typeface="Arial" pitchFamily="34" charset="0"/>
              </a:rPr>
              <a:t>thrips</a:t>
            </a:r>
            <a:endParaRPr lang="en-US" sz="6000" dirty="0" smtClean="0">
              <a:latin typeface="Cambria" pitchFamily="18" charset="0"/>
              <a:cs typeface="Arial" pitchFamily="34" charset="0"/>
            </a:endParaRP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Positive laboratory test results </a:t>
            </a:r>
          </a:p>
          <a:p>
            <a:pPr marL="932688" indent="-45720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6000" dirty="0" smtClean="0">
                <a:latin typeface="Cambria" pitchFamily="18" charset="0"/>
                <a:cs typeface="Arial" pitchFamily="34" charset="0"/>
              </a:rPr>
              <a:t>Vector identification</a:t>
            </a:r>
          </a:p>
          <a:p>
            <a:pPr marL="109728" indent="0">
              <a:buNone/>
            </a:pP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Developing an eye for healthy </a:t>
            </a:r>
            <a:r>
              <a:rPr lang="en-US" sz="7000" u="sng" dirty="0">
                <a:latin typeface="Cambria" pitchFamily="18" charset="0"/>
                <a:cs typeface="Arial" pitchFamily="34" charset="0"/>
              </a:rPr>
              <a:t>vs. ‘not’ </a:t>
            </a:r>
            <a:r>
              <a:rPr lang="en-US" sz="7000" u="sng" dirty="0" smtClean="0">
                <a:latin typeface="Cambria" pitchFamily="18" charset="0"/>
                <a:cs typeface="Arial" pitchFamily="34" charset="0"/>
              </a:rPr>
              <a:t>healthy</a:t>
            </a:r>
            <a:r>
              <a:rPr lang="en-US" sz="7000" dirty="0" smtClean="0">
                <a:latin typeface="Cambria" pitchFamily="18" charset="0"/>
                <a:cs typeface="Arial" pitchFamily="34" charset="0"/>
              </a:rPr>
              <a:t> (recognizing/suspecting that growth isn’t normal, leading to further investigation and problem solving)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906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atin typeface="Cambria" pitchFamily="18" charset="0"/>
              </a:rPr>
              <a:t>Interpretation of Obs</a:t>
            </a:r>
            <a:r>
              <a:rPr lang="en-US" sz="4400" dirty="0" smtClean="0"/>
              <a:t>ervations</a:t>
            </a:r>
            <a:endParaRPr lang="en-US" sz="4400" dirty="0"/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7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9144000" cy="5135563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Decisions can be simple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 apply a pesticide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Decisions </a:t>
            </a:r>
            <a:r>
              <a:rPr lang="en-US" sz="3900" u="sng" dirty="0">
                <a:latin typeface="Cambria" pitchFamily="18" charset="0"/>
                <a:cs typeface="Arial" pitchFamily="34" charset="0"/>
              </a:rPr>
              <a:t>can be </a:t>
            </a: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complex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 involving evaluation of a wide range of inputs that enter into the decision.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3900" u="sng" dirty="0" smtClean="0">
                <a:latin typeface="Cambria" pitchFamily="18" charset="0"/>
                <a:cs typeface="Arial" pitchFamily="34" charset="0"/>
              </a:rPr>
              <a:t>Decision makers need to know</a:t>
            </a:r>
            <a:r>
              <a:rPr lang="en-US" sz="3900" dirty="0" smtClean="0">
                <a:latin typeface="Cambria" pitchFamily="18" charset="0"/>
                <a:cs typeface="Arial" pitchFamily="34" charset="0"/>
              </a:rPr>
              <a:t>-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Pesticide rates, </a:t>
            </a: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PHIs,REIs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, rotations, max/crop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Biologicals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- how and when do they fit?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Resistance management- how to keep pesticides working (crucial)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Environmental impacts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Impact of production practices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GIS/GPS, </a:t>
            </a:r>
            <a:r>
              <a:rPr lang="en-US" sz="3100" dirty="0" err="1" smtClean="0">
                <a:latin typeface="Cambria" pitchFamily="18" charset="0"/>
                <a:cs typeface="Arial" pitchFamily="34" charset="0"/>
              </a:rPr>
              <a:t>areawide</a:t>
            </a:r>
            <a:r>
              <a:rPr lang="en-US" sz="3100" dirty="0" smtClean="0">
                <a:latin typeface="Cambria" pitchFamily="18" charset="0"/>
                <a:cs typeface="Arial" pitchFamily="34" charset="0"/>
              </a:rPr>
              <a:t> data</a:t>
            </a:r>
          </a:p>
          <a:p>
            <a:pPr marL="1188720" indent="-457200">
              <a:buSzPct val="100000"/>
              <a:buFont typeface="Lucida Sans Unicode" pitchFamily="34" charset="0"/>
              <a:buChar char="▶"/>
            </a:pPr>
            <a:r>
              <a:rPr lang="en-US" sz="3100" dirty="0" smtClean="0">
                <a:latin typeface="Cambria" pitchFamily="18" charset="0"/>
                <a:cs typeface="Arial" pitchFamily="34" charset="0"/>
              </a:rPr>
              <a:t>Field trials as necessary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900" dirty="0" smtClean="0">
                <a:cs typeface="Arial" pitchFamily="34" charset="0"/>
              </a:rPr>
              <a:t>	    </a:t>
            </a:r>
            <a:r>
              <a:rPr lang="en-US" sz="4900" dirty="0" smtClean="0">
                <a:latin typeface="Cambria" pitchFamily="18" charset="0"/>
                <a:cs typeface="Arial" pitchFamily="34" charset="0"/>
              </a:rPr>
              <a:t>Interpretation</a:t>
            </a:r>
            <a:r>
              <a:rPr lang="en-US" sz="4900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Cambria" pitchFamily="18" charset="0"/>
              </a:rPr>
              <a:t>	         </a:t>
            </a:r>
            <a:r>
              <a:rPr lang="en-US" sz="4900" dirty="0" smtClean="0">
                <a:latin typeface="Cambria" pitchFamily="18" charset="0"/>
              </a:rPr>
              <a:t>Decision-making</a:t>
            </a:r>
            <a:endParaRPr lang="en-US" sz="4900" dirty="0">
              <a:latin typeface="Cambria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36792" y="1915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6328" y="4762472"/>
            <a:ext cx="1686364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Delay Action?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5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637" y="1752601"/>
            <a:ext cx="8001000" cy="3505200"/>
          </a:xfrm>
        </p:spPr>
        <p:txBody>
          <a:bodyPr>
            <a:normAutofit lnSpcReduction="10000"/>
          </a:bodyPr>
          <a:lstStyle/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How to discuss recommendations  with clients- written, oral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Maintaining records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Professionalism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Resources- Land Grants/Extension, USDA, colleagues</a:t>
            </a:r>
          </a:p>
          <a:p>
            <a:endParaRPr lang="en-US" sz="3600" dirty="0" smtClean="0">
              <a:latin typeface="Cambria" pitchFamily="18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  <a:cs typeface="Arial" pitchFamily="34" charset="0"/>
              </a:rPr>
              <a:t>Communication</a:t>
            </a:r>
            <a:endParaRPr lang="en-US" sz="4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0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5376672"/>
          </a:xfrm>
        </p:spPr>
        <p:txBody>
          <a:bodyPr>
            <a:normAutofit fontScale="77500" lnSpcReduction="20000"/>
          </a:bodyPr>
          <a:lstStyle/>
          <a:p>
            <a:pPr marL="109728" indent="0">
              <a:lnSpc>
                <a:spcPct val="120000"/>
              </a:lnSpc>
              <a:buSzPct val="100000"/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WPS &amp; Food Safety</a:t>
            </a:r>
          </a:p>
          <a:p>
            <a:pPr marL="457200" indent="-365760">
              <a:lnSpc>
                <a:spcPct val="120000"/>
              </a:lnSpc>
              <a:buSzPct val="100000"/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Important for fresh fruits and vegetables</a:t>
            </a:r>
          </a:p>
          <a:p>
            <a:pPr marL="109728" indent="0">
              <a:lnSpc>
                <a:spcPct val="120000"/>
              </a:lnSpc>
              <a:buSzPct val="100000"/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Food Safety</a:t>
            </a:r>
            <a:endParaRPr lang="en-US" sz="3600" dirty="0" smtClean="0">
              <a:latin typeface="Cambria" pitchFamily="18" charset="0"/>
              <a:cs typeface="Arial" pitchFamily="34" charset="0"/>
            </a:endParaRP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We carry out FS observations and report     during routine scouting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75% of our food safety program has IPM content </a:t>
            </a:r>
          </a:p>
          <a:p>
            <a:pPr marL="137160" lvl="1" indent="0">
              <a:lnSpc>
                <a:spcPct val="120000"/>
              </a:lnSpc>
              <a:buNone/>
            </a:pPr>
            <a:r>
              <a:rPr lang="en-US" sz="3600" u="sng" dirty="0" smtClean="0">
                <a:latin typeface="Cambria" pitchFamily="18" charset="0"/>
                <a:cs typeface="Arial" pitchFamily="34" charset="0"/>
              </a:rPr>
              <a:t>Environmental Concerns About Pesticides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Workers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Scouts</a:t>
            </a:r>
          </a:p>
          <a:p>
            <a:pPr marL="457200" lvl="1" indent="-365760">
              <a:lnSpc>
                <a:spcPct val="120000"/>
              </a:lnSpc>
              <a:spcBef>
                <a:spcPts val="400"/>
              </a:spcBef>
              <a:buFont typeface="Lucida Sans Unicode" pitchFamily="34" charset="0"/>
              <a:buChar char="▶"/>
            </a:pPr>
            <a:r>
              <a:rPr lang="en-US" sz="3300" dirty="0" smtClean="0">
                <a:latin typeface="Cambria" pitchFamily="18" charset="0"/>
                <a:cs typeface="Arial" pitchFamily="34" charset="0"/>
              </a:rPr>
              <a:t>Environment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3716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  <a:cs typeface="Arial" pitchFamily="34" charset="0"/>
              </a:rPr>
              <a:t>Other IPM Content</a:t>
            </a:r>
            <a:endParaRPr lang="en-US" sz="4400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6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05800" cy="18297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mbria" pitchFamily="18" charset="0"/>
              </a:rPr>
              <a:t>T</a:t>
            </a:r>
            <a:r>
              <a:rPr lang="en-US" sz="4000" dirty="0" smtClean="0">
                <a:latin typeface="Cambria" pitchFamily="18" charset="0"/>
              </a:rPr>
              <a:t>o all my colleagues at Glades Crop Care over the years that drove the development of this IPM program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372296"/>
            <a:ext cx="4867275" cy="119970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Cambria" pitchFamily="18" charset="0"/>
                <a:cs typeface="Arial" pitchFamily="34" charset="0"/>
              </a:rPr>
              <a:t>Thank you!</a:t>
            </a:r>
            <a:endParaRPr lang="en-US" sz="60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162099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Goal: to describe how IPM knowledge is used at Glades Crop Care. </a:t>
            </a:r>
          </a:p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Talk’s bias: the IPM content of our program is viewed from a business standpoint (IPM=“profitableness”).</a:t>
            </a:r>
          </a:p>
          <a:p>
            <a:pPr indent="-365760">
              <a:lnSpc>
                <a:spcPct val="110000"/>
              </a:lnSpc>
              <a:buSzPct val="100000"/>
              <a:buFont typeface="Lucida Sans Unicode" pitchFamily="34" charset="0"/>
              <a:buChar char="▶"/>
            </a:pPr>
            <a:r>
              <a:rPr lang="en-US" sz="3600" dirty="0" smtClean="0">
                <a:latin typeface="Cambria" pitchFamily="18" charset="0"/>
                <a:cs typeface="Arial" pitchFamily="34" charset="0"/>
              </a:rPr>
              <a:t>Talk’s perspective: commercial vegetable farm but can be adapted to other systems, e.g., forest, nursery, urban</a:t>
            </a:r>
            <a:r>
              <a:rPr lang="en-US" sz="3600" dirty="0">
                <a:latin typeface="Cambria" pitchFamily="18" charset="0"/>
                <a:cs typeface="Arial" pitchFamily="34" charset="0"/>
              </a:rPr>
              <a:t>, </a:t>
            </a:r>
            <a:r>
              <a:rPr lang="en-US" sz="3600" dirty="0" smtClean="0">
                <a:latin typeface="Cambria" pitchFamily="18" charset="0"/>
                <a:cs typeface="Arial" pitchFamily="34" charset="0"/>
              </a:rPr>
              <a:t>etc.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Today’s Talk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304800"/>
            <a:ext cx="42672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Cambria" pitchFamily="18" charset="0"/>
              </a:rPr>
              <a:t>WHO IS GCC?</a:t>
            </a:r>
          </a:p>
        </p:txBody>
      </p:sp>
      <p:pic>
        <p:nvPicPr>
          <p:cNvPr id="8195" name="Picture 10" descr="MVC-305S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/>
          <a:stretch/>
        </p:blipFill>
        <p:spPr>
          <a:xfrm>
            <a:off x="5181600" y="838199"/>
            <a:ext cx="3036277" cy="3276601"/>
          </a:xfrm>
        </p:spPr>
      </p:pic>
      <p:pic>
        <p:nvPicPr>
          <p:cNvPr id="8196" name="Picture 15" descr="Tomato fruit on be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492500" cy="22764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4343400" cy="2743200"/>
          </a:xfrm>
        </p:spPr>
      </p:pic>
      <p:pic>
        <p:nvPicPr>
          <p:cNvPr id="2050" name="Picture 2" descr="D:\DSCN06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88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125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8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70037"/>
            <a:ext cx="7848600" cy="4525963"/>
          </a:xfrm>
        </p:spPr>
        <p:txBody>
          <a:bodyPr>
            <a:noAutofit/>
          </a:bodyPr>
          <a:lstStyle/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Team of fantastic individuals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An independent crop consultant company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(30 professional staff)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Serves fresh vegetable/fruit growers in 4 SE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states </a:t>
            </a:r>
            <a:r>
              <a:rPr lang="en-US" sz="2800" dirty="0">
                <a:latin typeface="Cambria" pitchFamily="18" charset="0"/>
              </a:rPr>
              <a:t>(</a:t>
            </a:r>
            <a:r>
              <a:rPr lang="en-US" sz="2800" dirty="0" smtClean="0">
                <a:latin typeface="Cambria" pitchFamily="18" charset="0"/>
              </a:rPr>
              <a:t>40 crops/65,000 acres) 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Services: IPM scouting/consulting; food safety   auditing/consulting; contract research</a:t>
            </a:r>
          </a:p>
          <a:p>
            <a:pPr marL="457200" indent="-457200">
              <a:buSzPct val="110000"/>
              <a:buFont typeface="Lucida Sans Unicode" pitchFamily="34" charset="0"/>
              <a:buChar char="▶"/>
            </a:pPr>
            <a:r>
              <a:rPr lang="en-US" sz="2800" dirty="0" smtClean="0">
                <a:latin typeface="Cambria" pitchFamily="18" charset="0"/>
              </a:rPr>
              <a:t>Education/Certification</a:t>
            </a:r>
            <a:r>
              <a:rPr lang="en-US" sz="2800" dirty="0">
                <a:latin typeface="Cambria" pitchFamily="18" charset="0"/>
              </a:rPr>
              <a:t>: 4 DPM, 1 PhD, 4 MS</a:t>
            </a:r>
            <a:r>
              <a:rPr lang="en-US" sz="2800" dirty="0" smtClean="0">
                <a:latin typeface="Cambria" pitchFamily="18" charset="0"/>
              </a:rPr>
              <a:t>,</a:t>
            </a:r>
          </a:p>
          <a:p>
            <a:pPr marL="0" indent="0">
              <a:buSzPct val="110000"/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19 BA/S, 1 NAICC, 4 CCA, and 1 ARPACs 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ambria" pitchFamily="18" charset="0"/>
              </a:rPr>
              <a:t>Working Together</a:t>
            </a:r>
            <a:r>
              <a:rPr lang="en-US" sz="4400" dirty="0">
                <a:latin typeface="Cambria" pitchFamily="18" charset="0"/>
              </a:rPr>
              <a:t> </a:t>
            </a:r>
            <a:r>
              <a:rPr lang="en-US" sz="4400" dirty="0" smtClean="0">
                <a:latin typeface="Cambria" pitchFamily="18" charset="0"/>
              </a:rPr>
              <a:t>at GCC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392" y="1981200"/>
            <a:ext cx="8522208" cy="3505200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1. Observations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2. Interpretations 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3. Action (or delayed action)</a:t>
            </a:r>
          </a:p>
          <a:p>
            <a:pPr marL="109728" indent="0">
              <a:lnSpc>
                <a:spcPct val="130000"/>
              </a:lnSpc>
              <a:buNone/>
            </a:pPr>
            <a:r>
              <a:rPr lang="en-US" sz="3900" dirty="0" smtClean="0">
                <a:latin typeface="Cambria" pitchFamily="18" charset="0"/>
                <a:cs typeface="Arial" pitchFamily="34" charset="0"/>
              </a:rPr>
              <a:t>4. Communications </a:t>
            </a:r>
          </a:p>
          <a:p>
            <a:pPr marL="109728" indent="0">
              <a:buNone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400" dirty="0" smtClean="0">
                <a:latin typeface="Cambria" pitchFamily="18" charset="0"/>
              </a:rPr>
              <a:t>IPM Program—4 Main Parts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57800" y="2819400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4800600" y="2133600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268308" y="3553968"/>
            <a:ext cx="914400" cy="484632"/>
          </a:xfrm>
          <a:prstGeom prst="rightArrow">
            <a:avLst>
              <a:gd name="adj1" fmla="val 50000"/>
              <a:gd name="adj2" fmla="val 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1525" y="1371600"/>
            <a:ext cx="8220075" cy="48307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200" u="sng" dirty="0" smtClean="0">
                <a:latin typeface="Cambria" pitchFamily="18" charset="0"/>
                <a:cs typeface="Arial" pitchFamily="34" charset="0"/>
              </a:rPr>
              <a:t>Individual Level:</a:t>
            </a:r>
            <a:r>
              <a:rPr lang="en-US" sz="3200" dirty="0" smtClean="0">
                <a:latin typeface="Cambria" pitchFamily="18" charset="0"/>
                <a:cs typeface="Arial" pitchFamily="34" charset="0"/>
              </a:rPr>
              <a:t> Understanding Pests</a:t>
            </a:r>
          </a:p>
          <a:p>
            <a:pPr marL="457200" lvl="1" indent="-365760">
              <a:lnSpc>
                <a:spcPct val="110000"/>
              </a:lnSpc>
              <a:spcBef>
                <a:spcPts val="400"/>
              </a:spcBef>
              <a:buSzPct val="115000"/>
              <a:buFont typeface="Lucida Sans Unicode" pitchFamily="34" charset="0"/>
              <a:buChar char="▶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Learn the basics: 50 to 250 plus pests, characteristic symptoms of diseases, abiotic characteristics, weeds, life cycles, crop stages etc.</a:t>
            </a:r>
          </a:p>
          <a:p>
            <a:pPr marL="457200" lvl="1" indent="-365760">
              <a:lnSpc>
                <a:spcPct val="110000"/>
              </a:lnSpc>
              <a:spcBef>
                <a:spcPts val="400"/>
              </a:spcBef>
              <a:buSzPct val="115000"/>
              <a:buFont typeface="Lucida Sans Unicode" pitchFamily="34" charset="0"/>
              <a:buChar char="▶"/>
            </a:pPr>
            <a:r>
              <a:rPr lang="en-US" sz="2600" dirty="0">
                <a:latin typeface="Cambria" pitchFamily="18" charset="0"/>
                <a:cs typeface="Arial" pitchFamily="34" charset="0"/>
              </a:rPr>
              <a:t>Learn where to find advice, e.g., specialists and other resources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3200" u="sng" dirty="0" smtClean="0">
                <a:latin typeface="Cambria" pitchFamily="18" charset="0"/>
                <a:cs typeface="Arial" pitchFamily="34" charset="0"/>
              </a:rPr>
              <a:t>Distinguish</a:t>
            </a:r>
            <a:r>
              <a:rPr lang="en-US" sz="3200" dirty="0" smtClean="0">
                <a:latin typeface="Cambria" pitchFamily="18" charset="0"/>
                <a:cs typeface="Arial" pitchFamily="34" charset="0"/>
              </a:rPr>
              <a:t>: 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1</a:t>
            </a:r>
            <a:r>
              <a:rPr lang="en-US" sz="2600" baseline="30000" dirty="0" smtClean="0">
                <a:latin typeface="Cambria" pitchFamily="18" charset="0"/>
                <a:cs typeface="Arial" pitchFamily="34" charset="0"/>
              </a:rPr>
              <a:t>st</a:t>
            </a:r>
            <a:r>
              <a:rPr lang="en-US" sz="2600" dirty="0" smtClean="0">
                <a:latin typeface="Cambria" pitchFamily="18" charset="0"/>
                <a:cs typeface="Arial" pitchFamily="34" charset="0"/>
              </a:rPr>
              <a:t> instar TFW from 1</a:t>
            </a:r>
            <a:r>
              <a:rPr lang="en-US" sz="2600" baseline="30000" dirty="0" smtClean="0">
                <a:latin typeface="Cambria" pitchFamily="18" charset="0"/>
                <a:cs typeface="Arial" pitchFamily="34" charset="0"/>
              </a:rPr>
              <a:t>st</a:t>
            </a:r>
            <a:r>
              <a:rPr lang="en-US" sz="2600" dirty="0" smtClean="0">
                <a:latin typeface="Cambria" pitchFamily="18" charset="0"/>
                <a:cs typeface="Arial" pitchFamily="34" charset="0"/>
              </a:rPr>
              <a:t> instar FAW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4 whitefly species and vectored viruses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Up to 5 aphids species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Young lesions of early blight from bacterial spot</a:t>
            </a:r>
          </a:p>
          <a:p>
            <a:pPr marL="731520" lvl="1" indent="-342900">
              <a:lnSpc>
                <a:spcPct val="110000"/>
              </a:lnSpc>
              <a:spcBef>
                <a:spcPts val="0"/>
              </a:spcBef>
              <a:buFont typeface="Lucida Sans Unicode" pitchFamily="34" charset="0"/>
              <a:buChar char="◎"/>
            </a:pPr>
            <a:r>
              <a:rPr lang="en-US" sz="2600" dirty="0" smtClean="0">
                <a:latin typeface="Cambria" pitchFamily="18" charset="0"/>
                <a:cs typeface="Arial" pitchFamily="34" charset="0"/>
              </a:rPr>
              <a:t>Parasitized and active leaf miner larvae</a:t>
            </a:r>
          </a:p>
          <a:p>
            <a:pPr marL="624078" indent="-514350">
              <a:buAutoNum type="arabicPeriod"/>
            </a:pPr>
            <a:endParaRPr lang="en-US" dirty="0" smtClean="0">
              <a:solidFill>
                <a:schemeClr val="accent2"/>
              </a:solidFill>
            </a:endParaRPr>
          </a:p>
          <a:p>
            <a:pPr marL="880110" lvl="1" indent="-514350">
              <a:buAutoNum type="arabicPeriod"/>
            </a:pPr>
            <a:endParaRPr lang="en-US" dirty="0" smtClean="0"/>
          </a:p>
          <a:p>
            <a:pPr marL="1117854" lvl="2" indent="-514350"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 Level 1</a:t>
            </a:r>
            <a:br>
              <a:rPr lang="en-US" sz="4000" dirty="0" smtClean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Individual Pests</a:t>
            </a:r>
            <a:endParaRPr lang="en-US" sz="4000" b="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4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82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Field/crop/blocks/greenhouse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mbria" pitchFamily="18" charset="0"/>
                <a:cs typeface="Arial" pitchFamily="34" charset="0"/>
              </a:rPr>
              <a:t>	</a:t>
            </a:r>
            <a:endParaRPr lang="en-US" sz="2400" dirty="0" smtClean="0">
              <a:latin typeface="Cambria" pitchFamily="18" charset="0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Role of Sampling: created or adapted sampling systems (size, number, pattern, tools, other aids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Key development: can be clearest way to assess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2400" dirty="0">
                <a:latin typeface="Cambria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mbria" pitchFamily="18" charset="0"/>
                <a:cs typeface="Arial" pitchFamily="34" charset="0"/>
              </a:rPr>
              <a:t>    and communicate.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Environmental factors and production practices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Fallow fields, cull piles, surrounding vegetation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SzPct val="100000"/>
              <a:buFontTx/>
              <a:buChar char="►"/>
            </a:pPr>
            <a:r>
              <a:rPr lang="en-US" sz="2400" dirty="0" smtClean="0">
                <a:latin typeface="Cambria" pitchFamily="18" charset="0"/>
                <a:cs typeface="Arial" pitchFamily="34" charset="0"/>
              </a:rPr>
              <a:t>Reservoirs for all pests, inoculum sources for farm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u="sng" dirty="0" smtClean="0">
                <a:latin typeface="Cambria" pitchFamily="18" charset="0"/>
                <a:cs typeface="Arial" pitchFamily="34" charset="0"/>
              </a:rPr>
              <a:t>Ponds</a:t>
            </a:r>
            <a:r>
              <a:rPr lang="en-US" sz="2800" dirty="0" smtClean="0">
                <a:latin typeface="Cambria" pitchFamily="18" charset="0"/>
                <a:cs typeface="Arial" pitchFamily="34" charset="0"/>
              </a:rPr>
              <a:t> (water sources) </a:t>
            </a:r>
            <a:r>
              <a:rPr lang="en-US" sz="2400" dirty="0">
                <a:cs typeface="Arial" pitchFamily="34" charset="0"/>
              </a:rPr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Level 2</a:t>
            </a:r>
            <a:br>
              <a:rPr lang="en-US" sz="4000" dirty="0" smtClean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Pest Population(s)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9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763000" cy="4843272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buNone/>
            </a:pPr>
            <a:r>
              <a:rPr lang="en-US" sz="3000" u="sng" dirty="0" smtClean="0">
                <a:cs typeface="Arial" pitchFamily="34" charset="0"/>
              </a:rPr>
              <a:t>Landscape, Areawide, Regional</a:t>
            </a:r>
          </a:p>
          <a:p>
            <a:pPr marL="457200" indent="-365760">
              <a:lnSpc>
                <a:spcPct val="110000"/>
              </a:lnSpc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In GCC’s case, this means sharing observations with  competing farms.</a:t>
            </a:r>
            <a:endParaRPr lang="en-US" sz="2300" dirty="0">
              <a:latin typeface="Cambria" pitchFamily="18" charset="0"/>
              <a:cs typeface="Arial" pitchFamily="34" charset="0"/>
            </a:endParaRP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Convincing growers their competitive advantage was not in perfect timing with whitefly spraying but based on </a:t>
            </a:r>
            <a:r>
              <a:rPr lang="en-US" sz="2300" dirty="0" err="1" smtClean="0">
                <a:latin typeface="Cambria" pitchFamily="18" charset="0"/>
                <a:cs typeface="Arial" pitchFamily="34" charset="0"/>
              </a:rPr>
              <a:t>areawide</a:t>
            </a:r>
            <a:r>
              <a:rPr lang="en-US" sz="2300" dirty="0" smtClean="0">
                <a:latin typeface="Cambria" pitchFamily="18" charset="0"/>
                <a:cs typeface="Arial" pitchFamily="34" charset="0"/>
              </a:rPr>
              <a:t> management. They may not have to spray for whiteflies at all.  This worked!</a:t>
            </a: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IPM program content is more of the same plus inter-grower communication, map making and distribution, and communication; always promoting trust.</a:t>
            </a:r>
          </a:p>
          <a:p>
            <a:pPr marL="457200" indent="-365760">
              <a:buSzPct val="125000"/>
              <a:buFont typeface="Lucida Sans Unicode" pitchFamily="34" charset="0"/>
              <a:buChar char="▶"/>
            </a:pPr>
            <a:r>
              <a:rPr lang="en-US" sz="2300" dirty="0" smtClean="0">
                <a:latin typeface="Cambria" pitchFamily="18" charset="0"/>
                <a:cs typeface="Arial" pitchFamily="34" charset="0"/>
              </a:rPr>
              <a:t>Programs addressing problems on different scales may require significant funding through research grants.</a:t>
            </a:r>
          </a:p>
          <a:p>
            <a:pPr marL="630936" lvl="2" indent="0">
              <a:buNone/>
            </a:pPr>
            <a:endParaRPr lang="en-US" sz="230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362"/>
            <a:ext cx="8229600" cy="1265238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mbria" pitchFamily="18" charset="0"/>
              </a:rPr>
              <a:t>Observations Level 3</a:t>
            </a:r>
            <a:r>
              <a:rPr lang="en-US" sz="4000" dirty="0">
                <a:latin typeface="Cambria" pitchFamily="18" charset="0"/>
              </a:rPr>
              <a:t/>
            </a:r>
            <a:br>
              <a:rPr lang="en-US" sz="4000" dirty="0">
                <a:latin typeface="Cambria" pitchFamily="18" charset="0"/>
              </a:rPr>
            </a:br>
            <a:r>
              <a:rPr lang="en-US" sz="4000" dirty="0" smtClean="0">
                <a:latin typeface="Cambria" pitchFamily="18" charset="0"/>
              </a:rPr>
              <a:t>Landscape </a:t>
            </a:r>
            <a:r>
              <a:rPr lang="en-US" sz="4000" dirty="0" smtClean="0">
                <a:effectLst/>
                <a:latin typeface="Cambria" pitchFamily="18" charset="0"/>
                <a:cs typeface="Arial" pitchFamily="34" charset="0"/>
              </a:rPr>
              <a:t>Level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4" name="Picture 2" descr="C:\Documents and Settings\gfrantz\Desktop\logobm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019800"/>
            <a:ext cx="752475" cy="64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5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Survey Location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4116" r="1328" b="15911"/>
          <a:stretch>
            <a:fillRect/>
          </a:stretch>
        </p:blipFill>
        <p:spPr bwMode="auto">
          <a:xfrm>
            <a:off x="2832410" y="1219200"/>
            <a:ext cx="5016190" cy="495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457200" y="3581400"/>
            <a:ext cx="3352800" cy="1296988"/>
            <a:chOff x="914400" y="4343400"/>
            <a:chExt cx="4038600" cy="129698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18894"/>
            <a:stretch>
              <a:fillRect/>
            </a:stretch>
          </p:blipFill>
          <p:spPr bwMode="auto">
            <a:xfrm>
              <a:off x="914400" y="4343400"/>
              <a:ext cx="1239474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133600" y="4419600"/>
              <a:ext cx="2544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Future Expansion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5105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Current Locations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" y="5953587"/>
            <a:ext cx="9045605" cy="876300"/>
            <a:chOff x="76200" y="5953587"/>
            <a:chExt cx="9045605" cy="876300"/>
          </a:xfrm>
        </p:grpSpPr>
        <p:pic>
          <p:nvPicPr>
            <p:cNvPr id="9" name="Picture 6" descr="ARStrans-(purple-blue)"/>
            <p:cNvPicPr>
              <a:picLocks noChangeAspect="1" noChangeArrowheads="1"/>
            </p:cNvPicPr>
            <p:nvPr/>
          </p:nvPicPr>
          <p:blipFill>
            <a:blip r:embed="rId4" cstate="print">
              <a:lum bright="-100000" contrast="-100000"/>
            </a:blip>
            <a:srcRect/>
            <a:stretch>
              <a:fillRect/>
            </a:stretch>
          </p:blipFill>
          <p:spPr bwMode="auto">
            <a:xfrm>
              <a:off x="76200" y="6156325"/>
              <a:ext cx="1735422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usda%20logo.png"/>
            <p:cNvPicPr>
              <a:picLocks noChangeAspect="1"/>
            </p:cNvPicPr>
            <p:nvPr/>
          </p:nvPicPr>
          <p:blipFill>
            <a:blip r:embed="rId5" cstate="print">
              <a:lum contrast="30000"/>
            </a:blip>
            <a:stretch>
              <a:fillRect/>
            </a:stretch>
          </p:blipFill>
          <p:spPr>
            <a:xfrm>
              <a:off x="7851805" y="5953587"/>
              <a:ext cx="1270000" cy="876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7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819</TotalTime>
  <Words>596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IPM Knowledge  Put to Use</vt:lpstr>
      <vt:lpstr>Today’s Talk</vt:lpstr>
      <vt:lpstr>WHO IS GCC?</vt:lpstr>
      <vt:lpstr>Working Together at GCC</vt:lpstr>
      <vt:lpstr>  IPM Program—4 Main Parts </vt:lpstr>
      <vt:lpstr>Observations  Level 1 Individual Pests</vt:lpstr>
      <vt:lpstr>Observations Level 2 Pest Population(s)</vt:lpstr>
      <vt:lpstr>Observations Level 3 Landscape Level</vt:lpstr>
      <vt:lpstr>Survey Location</vt:lpstr>
      <vt:lpstr>PowerPoint Presentation</vt:lpstr>
      <vt:lpstr>PowerPoint Presentation</vt:lpstr>
      <vt:lpstr>Interpretation of Observations</vt:lpstr>
      <vt:lpstr>     Interpretation                     Decision-making</vt:lpstr>
      <vt:lpstr>Communication</vt:lpstr>
      <vt:lpstr>Other IPM Content</vt:lpstr>
      <vt:lpstr>To all my colleagues at Glades Crop Care over the years that drove the development of this IPM program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an IPM Program</dc:title>
  <dc:creator>Charlie Mellinger</dc:creator>
  <cp:lastModifiedBy>Windows User</cp:lastModifiedBy>
  <cp:revision>87</cp:revision>
  <dcterms:created xsi:type="dcterms:W3CDTF">2012-03-17T14:28:10Z</dcterms:created>
  <dcterms:modified xsi:type="dcterms:W3CDTF">2017-09-28T18:36:46Z</dcterms:modified>
</cp:coreProperties>
</file>